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1_C6F470AF.xml" ContentType="application/vnd.ms-powerpoint.comments+xml"/>
  <Override PartName="/ppt/comments/modernComment_10A_9FE7EC38.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70" r:id="rId5"/>
    <p:sldId id="314" r:id="rId6"/>
    <p:sldId id="315" r:id="rId7"/>
    <p:sldId id="318" r:id="rId8"/>
    <p:sldId id="267" r:id="rId9"/>
    <p:sldId id="319" r:id="rId10"/>
    <p:sldId id="263" r:id="rId11"/>
    <p:sldId id="26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031A34-10E4-B787-A7A6-17A11836C946}" name="Bounty Ridyard, Sarah" initials="BRS" userId="S::BountyRidyard.Sarah@wseinc.com::72e6efd7-8b15-44cf-b9f1-f47ef59cd24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4" d="100"/>
          <a:sy n="114" d="100"/>
        </p:scale>
        <p:origin x="692"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modernComment_101_C6F470AF.xml><?xml version="1.0" encoding="utf-8"?>
<p188:cmLst xmlns:a="http://schemas.openxmlformats.org/drawingml/2006/main" xmlns:r="http://schemas.openxmlformats.org/officeDocument/2006/relationships" xmlns:p188="http://schemas.microsoft.com/office/powerpoint/2018/8/main">
  <p188:cm id="{1CBD17B6-2B47-461E-9D47-6B9C15F58265}" authorId="{D4031A34-10E4-B787-A7A6-17A11836C946}" status="resolved" created="2023-08-05T16:58:41.148" complete="100000">
    <ac:deMkLst xmlns:ac="http://schemas.microsoft.com/office/drawing/2013/main/command">
      <pc:docMk xmlns:pc="http://schemas.microsoft.com/office/powerpoint/2013/main/command"/>
      <pc:sldMk xmlns:pc="http://schemas.microsoft.com/office/powerpoint/2013/main/command" cId="3337908399" sldId="257"/>
      <ac:picMk id="4" creationId="{AB865A3A-ED86-3AF8-4ECD-B80D664A2A91}"/>
    </ac:deMkLst>
    <p188:txBody>
      <a:bodyPr/>
      <a:lstStyle/>
      <a:p>
        <a:r>
          <a:rPr lang="en-US"/>
          <a:t>Add the collaborative nature of this project.  Work is being done to address contamination from MassDOT salt storage of PWS in Boxborough.  MassDOT, MassDEP, LELWD, and the Town of Boxborough are all project partners.  An intermunicipal agreement has been approved for the municipalities. This project also involves moving water between basins and A Request for Determination of Insignificance for the Interbasin Transfer Act is in process </a:t>
        </a:r>
      </a:p>
    </p188:txBody>
  </p188:cm>
</p188:cmLst>
</file>

<file path=ppt/comments/modernComment_10A_9FE7EC38.xml><?xml version="1.0" encoding="utf-8"?>
<p188:cmLst xmlns:a="http://schemas.openxmlformats.org/drawingml/2006/main" xmlns:r="http://schemas.openxmlformats.org/officeDocument/2006/relationships" xmlns:p188="http://schemas.microsoft.com/office/powerpoint/2018/8/main">
  <p188:cm id="{9CB2A57B-7C58-4AA4-96DB-FFB703E42979}" authorId="{D4031A34-10E4-B787-A7A6-17A11836C946}" status="resolved" created="2023-08-05T16:53:53.628" complete="100000">
    <ac:deMkLst xmlns:ac="http://schemas.microsoft.com/office/drawing/2013/main/command">
      <pc:docMk xmlns:pc="http://schemas.microsoft.com/office/powerpoint/2013/main/command"/>
      <pc:sldMk xmlns:pc="http://schemas.microsoft.com/office/powerpoint/2013/main/command" cId="2682776632" sldId="266"/>
      <ac:spMk id="3" creationId="{00000000-0000-0000-0000-000000000000}"/>
    </ac:deMkLst>
    <p188:txBody>
      <a:bodyPr/>
      <a:lstStyle/>
      <a:p>
        <a:r>
          <a:rPr lang="en-US"/>
          <a:t>Add in the capacity of the well; the fact that the WMA permit is not being increased, but the redundancy will allow the system to extend service to the contaminated water supplies</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68426"/>
            <a:ext cx="8229600" cy="1470025"/>
          </a:xfrm>
        </p:spPr>
        <p:txBody>
          <a:bodyPr/>
          <a:lstStyle/>
          <a:p>
            <a:r>
              <a:rPr lang="en-US"/>
              <a:t>Click to edit Master title style</a:t>
            </a:r>
          </a:p>
        </p:txBody>
      </p:sp>
      <p:sp>
        <p:nvSpPr>
          <p:cNvPr id="3" name="Subtitle 2"/>
          <p:cNvSpPr>
            <a:spLocks noGrp="1"/>
          </p:cNvSpPr>
          <p:nvPr>
            <p:ph type="subTitle" idx="1"/>
          </p:nvPr>
        </p:nvSpPr>
        <p:spPr>
          <a:xfrm>
            <a:off x="457200" y="3124200"/>
            <a:ext cx="8229600" cy="1752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60B8B9-4C04-4DDF-9AFD-B2E02D82F36D}"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1E8CB-FECB-4480-A50A-D9FF92647189}" type="slidenum">
              <a:rPr lang="en-US" smtClean="0"/>
              <a:t>‹#›</a:t>
            </a:fld>
            <a:endParaRPr lang="en-US"/>
          </a:p>
        </p:txBody>
      </p:sp>
    </p:spTree>
    <p:extLst>
      <p:ext uri="{BB962C8B-B14F-4D97-AF65-F5344CB8AC3E}">
        <p14:creationId xmlns:p14="http://schemas.microsoft.com/office/powerpoint/2010/main" val="3281114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0B8B9-4C04-4DDF-9AFD-B2E02D82F36D}"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1E8CB-FECB-4480-A50A-D9FF92647189}" type="slidenum">
              <a:rPr lang="en-US" smtClean="0"/>
              <a:t>‹#›</a:t>
            </a:fld>
            <a:endParaRPr lang="en-US"/>
          </a:p>
        </p:txBody>
      </p:sp>
    </p:spTree>
    <p:extLst>
      <p:ext uri="{BB962C8B-B14F-4D97-AF65-F5344CB8AC3E}">
        <p14:creationId xmlns:p14="http://schemas.microsoft.com/office/powerpoint/2010/main" val="4069879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0B8B9-4C04-4DDF-9AFD-B2E02D82F36D}"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1E8CB-FECB-4480-A50A-D9FF92647189}" type="slidenum">
              <a:rPr lang="en-US" smtClean="0"/>
              <a:t>‹#›</a:t>
            </a:fld>
            <a:endParaRPr lang="en-US"/>
          </a:p>
        </p:txBody>
      </p:sp>
    </p:spTree>
    <p:extLst>
      <p:ext uri="{BB962C8B-B14F-4D97-AF65-F5344CB8AC3E}">
        <p14:creationId xmlns:p14="http://schemas.microsoft.com/office/powerpoint/2010/main" val="2004855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0B8B9-4C04-4DDF-9AFD-B2E02D82F36D}"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1E8CB-FECB-4480-A50A-D9FF92647189}" type="slidenum">
              <a:rPr lang="en-US" smtClean="0"/>
              <a:t>‹#›</a:t>
            </a:fld>
            <a:endParaRPr lang="en-US"/>
          </a:p>
        </p:txBody>
      </p:sp>
    </p:spTree>
    <p:extLst>
      <p:ext uri="{BB962C8B-B14F-4D97-AF65-F5344CB8AC3E}">
        <p14:creationId xmlns:p14="http://schemas.microsoft.com/office/powerpoint/2010/main" val="3280811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60B8B9-4C04-4DDF-9AFD-B2E02D82F36D}"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1E8CB-FECB-4480-A50A-D9FF92647189}" type="slidenum">
              <a:rPr lang="en-US" smtClean="0"/>
              <a:t>‹#›</a:t>
            </a:fld>
            <a:endParaRPr lang="en-US"/>
          </a:p>
        </p:txBody>
      </p:sp>
    </p:spTree>
    <p:extLst>
      <p:ext uri="{BB962C8B-B14F-4D97-AF65-F5344CB8AC3E}">
        <p14:creationId xmlns:p14="http://schemas.microsoft.com/office/powerpoint/2010/main" val="1368906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60B8B9-4C04-4DDF-9AFD-B2E02D82F36D}"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1E8CB-FECB-4480-A50A-D9FF92647189}" type="slidenum">
              <a:rPr lang="en-US" smtClean="0"/>
              <a:t>‹#›</a:t>
            </a:fld>
            <a:endParaRPr lang="en-US"/>
          </a:p>
        </p:txBody>
      </p:sp>
    </p:spTree>
    <p:extLst>
      <p:ext uri="{BB962C8B-B14F-4D97-AF65-F5344CB8AC3E}">
        <p14:creationId xmlns:p14="http://schemas.microsoft.com/office/powerpoint/2010/main" val="267156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60B8B9-4C04-4DDF-9AFD-B2E02D82F36D}" type="datetimeFigureOut">
              <a:rPr lang="en-US" smtClean="0"/>
              <a:t>11/14/2023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D1E8CB-FECB-4480-A50A-D9FF92647189}" type="slidenum">
              <a:rPr lang="en-US" smtClean="0"/>
              <a:t>‹#›</a:t>
            </a:fld>
            <a:endParaRPr lang="en-US"/>
          </a:p>
        </p:txBody>
      </p:sp>
    </p:spTree>
    <p:extLst>
      <p:ext uri="{BB962C8B-B14F-4D97-AF65-F5344CB8AC3E}">
        <p14:creationId xmlns:p14="http://schemas.microsoft.com/office/powerpoint/2010/main" val="638076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60B8B9-4C04-4DDF-9AFD-B2E02D82F36D}" type="datetimeFigureOut">
              <a:rPr lang="en-US" smtClean="0"/>
              <a:t>11/14/2023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D1E8CB-FECB-4480-A50A-D9FF92647189}" type="slidenum">
              <a:rPr lang="en-US" smtClean="0"/>
              <a:t>‹#›</a:t>
            </a:fld>
            <a:endParaRPr lang="en-US"/>
          </a:p>
        </p:txBody>
      </p:sp>
    </p:spTree>
    <p:extLst>
      <p:ext uri="{BB962C8B-B14F-4D97-AF65-F5344CB8AC3E}">
        <p14:creationId xmlns:p14="http://schemas.microsoft.com/office/powerpoint/2010/main" val="2767256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0B8B9-4C04-4DDF-9AFD-B2E02D82F36D}" type="datetimeFigureOut">
              <a:rPr lang="en-US" smtClean="0"/>
              <a:t>11/14/2023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D1E8CB-FECB-4480-A50A-D9FF92647189}" type="slidenum">
              <a:rPr lang="en-US" smtClean="0"/>
              <a:t>‹#›</a:t>
            </a:fld>
            <a:endParaRPr lang="en-US"/>
          </a:p>
        </p:txBody>
      </p:sp>
    </p:spTree>
    <p:extLst>
      <p:ext uri="{BB962C8B-B14F-4D97-AF65-F5344CB8AC3E}">
        <p14:creationId xmlns:p14="http://schemas.microsoft.com/office/powerpoint/2010/main" val="2346233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60B8B9-4C04-4DDF-9AFD-B2E02D82F36D}"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1E8CB-FECB-4480-A50A-D9FF92647189}" type="slidenum">
              <a:rPr lang="en-US" smtClean="0"/>
              <a:t>‹#›</a:t>
            </a:fld>
            <a:endParaRPr lang="en-US"/>
          </a:p>
        </p:txBody>
      </p:sp>
    </p:spTree>
    <p:extLst>
      <p:ext uri="{BB962C8B-B14F-4D97-AF65-F5344CB8AC3E}">
        <p14:creationId xmlns:p14="http://schemas.microsoft.com/office/powerpoint/2010/main" val="1396205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60B8B9-4C04-4DDF-9AFD-B2E02D82F36D}"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1E8CB-FECB-4480-A50A-D9FF92647189}" type="slidenum">
              <a:rPr lang="en-US" smtClean="0"/>
              <a:t>‹#›</a:t>
            </a:fld>
            <a:endParaRPr lang="en-US"/>
          </a:p>
        </p:txBody>
      </p:sp>
    </p:spTree>
    <p:extLst>
      <p:ext uri="{BB962C8B-B14F-4D97-AF65-F5344CB8AC3E}">
        <p14:creationId xmlns:p14="http://schemas.microsoft.com/office/powerpoint/2010/main" val="3169560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60B8B9-4C04-4DDF-9AFD-B2E02D82F36D}" type="datetimeFigureOut">
              <a:rPr lang="en-US" smtClean="0"/>
              <a:t>11/14/2023</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D1E8CB-FECB-4480-A50A-D9FF92647189}"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55821" y="6371549"/>
            <a:ext cx="1865801" cy="329259"/>
          </a:xfrm>
          <a:prstGeom prst="rect">
            <a:avLst/>
          </a:prstGeom>
        </p:spPr>
      </p:pic>
      <p:cxnSp>
        <p:nvCxnSpPr>
          <p:cNvPr id="9" name="Straight Connector 8"/>
          <p:cNvCxnSpPr/>
          <p:nvPr userDrawn="1"/>
        </p:nvCxnSpPr>
        <p:spPr>
          <a:xfrm>
            <a:off x="457200" y="6269664"/>
            <a:ext cx="8229600" cy="0"/>
          </a:xfrm>
          <a:prstGeom prst="line">
            <a:avLst/>
          </a:prstGeom>
          <a:ln w="158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150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kern="1200" baseline="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01_C6F470AF.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0A_9FE7EC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09600"/>
            <a:ext cx="8229600" cy="1470025"/>
          </a:xfrm>
        </p:spPr>
        <p:txBody>
          <a:bodyPr>
            <a:normAutofit fontScale="90000"/>
          </a:bodyPr>
          <a:lstStyle/>
          <a:p>
            <a:r>
              <a:rPr lang="en-US" dirty="0"/>
              <a:t>BOXBOROUGH-LITTLETON WATER LINE EXTENSION PROJECT</a:t>
            </a:r>
          </a:p>
        </p:txBody>
      </p:sp>
      <p:sp>
        <p:nvSpPr>
          <p:cNvPr id="3" name="Subtitle 2"/>
          <p:cNvSpPr>
            <a:spLocks noGrp="1"/>
          </p:cNvSpPr>
          <p:nvPr>
            <p:ph type="subTitle" idx="1"/>
          </p:nvPr>
        </p:nvSpPr>
        <p:spPr>
          <a:xfrm>
            <a:off x="470517" y="2451947"/>
            <a:ext cx="8229600" cy="748453"/>
          </a:xfrm>
        </p:spPr>
        <p:txBody>
          <a:bodyPr/>
          <a:lstStyle/>
          <a:p>
            <a:endParaRPr lang="en-US" dirty="0"/>
          </a:p>
        </p:txBody>
      </p:sp>
      <p:pic>
        <p:nvPicPr>
          <p:cNvPr id="5" name="Picture 4">
            <a:extLst>
              <a:ext uri="{FF2B5EF4-FFF2-40B4-BE49-F238E27FC236}">
                <a16:creationId xmlns:a16="http://schemas.microsoft.com/office/drawing/2014/main" id="{39A2B0D2-C137-680E-76F7-2A24DA387CD3}"/>
              </a:ext>
            </a:extLst>
          </p:cNvPr>
          <p:cNvPicPr>
            <a:picLocks noChangeAspect="1"/>
          </p:cNvPicPr>
          <p:nvPr/>
        </p:nvPicPr>
        <p:blipFill>
          <a:blip r:embed="rId2"/>
          <a:stretch>
            <a:fillRect/>
          </a:stretch>
        </p:blipFill>
        <p:spPr>
          <a:xfrm>
            <a:off x="5840036" y="3048000"/>
            <a:ext cx="2868219" cy="3076575"/>
          </a:xfrm>
          <a:prstGeom prst="rect">
            <a:avLst/>
          </a:prstGeom>
        </p:spPr>
      </p:pic>
      <p:pic>
        <p:nvPicPr>
          <p:cNvPr id="6" name="Picture 5">
            <a:extLst>
              <a:ext uri="{FF2B5EF4-FFF2-40B4-BE49-F238E27FC236}">
                <a16:creationId xmlns:a16="http://schemas.microsoft.com/office/drawing/2014/main" id="{38675121-8FC8-EEFD-43F3-ED03D105975E}"/>
              </a:ext>
            </a:extLst>
          </p:cNvPr>
          <p:cNvPicPr>
            <a:picLocks noChangeAspect="1"/>
          </p:cNvPicPr>
          <p:nvPr/>
        </p:nvPicPr>
        <p:blipFill>
          <a:blip r:embed="rId3"/>
          <a:stretch>
            <a:fillRect/>
          </a:stretch>
        </p:blipFill>
        <p:spPr>
          <a:xfrm>
            <a:off x="990600" y="3572722"/>
            <a:ext cx="2029106" cy="1142311"/>
          </a:xfrm>
          <a:prstGeom prst="rect">
            <a:avLst/>
          </a:prstGeom>
        </p:spPr>
      </p:pic>
    </p:spTree>
    <p:extLst>
      <p:ext uri="{BB962C8B-B14F-4D97-AF65-F5344CB8AC3E}">
        <p14:creationId xmlns:p14="http://schemas.microsoft.com/office/powerpoint/2010/main" val="332069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96" y="2271104"/>
            <a:ext cx="4527311" cy="150910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7" y="2271104"/>
            <a:ext cx="4527311" cy="150910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9968" y="3642704"/>
            <a:ext cx="5030346" cy="565914"/>
          </a:xfrm>
          <a:prstGeom prst="rect">
            <a:avLst/>
          </a:prstGeom>
        </p:spPr>
      </p:pic>
    </p:spTree>
    <p:extLst>
      <p:ext uri="{BB962C8B-B14F-4D97-AF65-F5344CB8AC3E}">
        <p14:creationId xmlns:p14="http://schemas.microsoft.com/office/powerpoint/2010/main" val="351740580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55791"/>
            <a:ext cx="9144000" cy="1015663"/>
          </a:xfrm>
          <a:prstGeom prst="rect">
            <a:avLst/>
          </a:prstGeom>
          <a:noFill/>
        </p:spPr>
        <p:txBody>
          <a:bodyPr wrap="square" rtlCol="0">
            <a:spAutoFit/>
          </a:bodyPr>
          <a:lstStyle/>
          <a:p>
            <a:pPr algn="ctr"/>
            <a:r>
              <a:rPr lang="en-US" sz="6000" b="1" dirty="0">
                <a:solidFill>
                  <a:schemeClr val="tx1">
                    <a:lumMod val="50000"/>
                    <a:lumOff val="50000"/>
                  </a:schemeClr>
                </a:solidFill>
                <a:latin typeface="Arial" panose="020B0604020202020204" pitchFamily="34" charset="0"/>
                <a:cs typeface="Arial" panose="020B0604020202020204" pitchFamily="34" charset="0"/>
              </a:rPr>
              <a:t>thank you</a:t>
            </a:r>
          </a:p>
        </p:txBody>
      </p:sp>
      <p:sp>
        <p:nvSpPr>
          <p:cNvPr id="3" name="TextBox 2"/>
          <p:cNvSpPr txBox="1"/>
          <p:nvPr/>
        </p:nvSpPr>
        <p:spPr>
          <a:xfrm>
            <a:off x="0" y="3355032"/>
            <a:ext cx="914400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westonandsampson.com</a:t>
            </a:r>
          </a:p>
        </p:txBody>
      </p:sp>
    </p:spTree>
    <p:extLst>
      <p:ext uri="{BB962C8B-B14F-4D97-AF65-F5344CB8AC3E}">
        <p14:creationId xmlns:p14="http://schemas.microsoft.com/office/powerpoint/2010/main" val="384608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864"/>
            <a:ext cx="8229600" cy="1143000"/>
          </a:xfrm>
        </p:spPr>
        <p:txBody>
          <a:bodyPr anchor="ctr">
            <a:normAutofit/>
          </a:bodyPr>
          <a:lstStyle/>
          <a:p>
            <a:r>
              <a:rPr lang="en-US" dirty="0"/>
              <a:t>Background</a:t>
            </a:r>
          </a:p>
        </p:txBody>
      </p:sp>
      <p:sp>
        <p:nvSpPr>
          <p:cNvPr id="3" name="Content Placeholder 2"/>
          <p:cNvSpPr>
            <a:spLocks noGrp="1"/>
          </p:cNvSpPr>
          <p:nvPr>
            <p:ph sz="half" idx="1"/>
          </p:nvPr>
        </p:nvSpPr>
        <p:spPr>
          <a:xfrm>
            <a:off x="152400" y="1228691"/>
            <a:ext cx="4419600" cy="4525963"/>
          </a:xfrm>
        </p:spPr>
        <p:txBody>
          <a:bodyPr>
            <a:normAutofit fontScale="62500" lnSpcReduction="20000"/>
          </a:bodyPr>
          <a:lstStyle/>
          <a:p>
            <a:r>
              <a:rPr lang="en-US" dirty="0"/>
              <a:t>Water line to address PFAS and sodium chloride contamination of 11 public water systems</a:t>
            </a:r>
          </a:p>
          <a:p>
            <a:pPr marL="0" indent="0">
              <a:buNone/>
            </a:pPr>
            <a:r>
              <a:rPr lang="en-US" dirty="0"/>
              <a:t> </a:t>
            </a:r>
          </a:p>
          <a:p>
            <a:r>
              <a:rPr lang="en-US" dirty="0"/>
              <a:t>Work is being done to address contamination from MassDOT salt storage of PWS in Boxborough.  MassDOT, MassDEP, LELWD, and the Town of Boxborough are all project partners.  An intermunicipal agreement has been approved for the municipalities.</a:t>
            </a:r>
          </a:p>
          <a:p>
            <a:pPr marL="0" indent="0">
              <a:buNone/>
            </a:pPr>
            <a:endParaRPr lang="en-US" dirty="0"/>
          </a:p>
          <a:p>
            <a:r>
              <a:rPr lang="en-US" dirty="0"/>
              <a:t>This project also involves construction of a new groundwater well and associated pump station to transfer water from the new well to the new Whitcomb Avenue PFAS Water Treatment Plant (WTP)</a:t>
            </a:r>
          </a:p>
        </p:txBody>
      </p:sp>
      <p:pic>
        <p:nvPicPr>
          <p:cNvPr id="4" name="Picture 3">
            <a:extLst>
              <a:ext uri="{FF2B5EF4-FFF2-40B4-BE49-F238E27FC236}">
                <a16:creationId xmlns:a16="http://schemas.microsoft.com/office/drawing/2014/main" id="{AB865A3A-ED86-3AF8-4ECD-B80D664A2A91}"/>
              </a:ext>
            </a:extLst>
          </p:cNvPr>
          <p:cNvPicPr>
            <a:picLocks noChangeAspect="1"/>
          </p:cNvPicPr>
          <p:nvPr/>
        </p:nvPicPr>
        <p:blipFill>
          <a:blip r:embed="rId3"/>
          <a:stretch>
            <a:fillRect/>
          </a:stretch>
        </p:blipFill>
        <p:spPr>
          <a:xfrm>
            <a:off x="4572000" y="1208716"/>
            <a:ext cx="3810000" cy="4964170"/>
          </a:xfrm>
          <a:prstGeom prst="rect">
            <a:avLst/>
          </a:prstGeom>
          <a:noFill/>
        </p:spPr>
      </p:pic>
    </p:spTree>
    <p:extLst>
      <p:ext uri="{BB962C8B-B14F-4D97-AF65-F5344CB8AC3E}">
        <p14:creationId xmlns:p14="http://schemas.microsoft.com/office/powerpoint/2010/main" val="3337908399"/>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6"/>
            <a:ext cx="8229600" cy="1143000"/>
          </a:xfrm>
        </p:spPr>
        <p:txBody>
          <a:bodyPr/>
          <a:lstStyle/>
          <a:p>
            <a:r>
              <a:rPr lang="en-US" dirty="0"/>
              <a:t>Proposed Work</a:t>
            </a:r>
          </a:p>
        </p:txBody>
      </p:sp>
      <p:sp>
        <p:nvSpPr>
          <p:cNvPr id="3" name="Content Placeholder 2"/>
          <p:cNvSpPr>
            <a:spLocks noGrp="1"/>
          </p:cNvSpPr>
          <p:nvPr>
            <p:ph sz="half" idx="1"/>
          </p:nvPr>
        </p:nvSpPr>
        <p:spPr/>
        <p:txBody>
          <a:bodyPr>
            <a:noAutofit/>
          </a:bodyPr>
          <a:lstStyle/>
          <a:p>
            <a:r>
              <a:rPr lang="en-US" sz="2000" dirty="0"/>
              <a:t>New Source Well (0.5 MGD)</a:t>
            </a:r>
          </a:p>
          <a:p>
            <a:r>
              <a:rPr lang="en-US" sz="2000" dirty="0"/>
              <a:t>Access </a:t>
            </a:r>
            <a:r>
              <a:rPr lang="en-US" sz="2000" dirty="0" err="1"/>
              <a:t>Roadl</a:t>
            </a:r>
            <a:endParaRPr lang="en-US" sz="2000" dirty="0"/>
          </a:p>
          <a:p>
            <a:pPr algn="just"/>
            <a:r>
              <a:rPr lang="en-US" sz="2000" dirty="0"/>
              <a:t>Raw Water Transmission Main</a:t>
            </a:r>
          </a:p>
          <a:p>
            <a:pPr lvl="1" algn="just"/>
            <a:r>
              <a:rPr lang="en-US" sz="1600" dirty="0"/>
              <a:t>Water from the proposed new well will be pumped to the existing WTP on Whitcomb Ave through a new raw water main</a:t>
            </a:r>
          </a:p>
          <a:p>
            <a:pPr marL="400050" algn="just"/>
            <a:r>
              <a:rPr lang="en-US" sz="2000" dirty="0"/>
              <a:t>Replacement Water Main</a:t>
            </a:r>
          </a:p>
          <a:p>
            <a:pPr lvl="1" algn="just"/>
            <a:r>
              <a:rPr lang="en-US" sz="1600" dirty="0"/>
              <a:t>Existing water main along Whitcomb Ave from Taylor Road to ~142 Whitcomb Ave will be replaced</a:t>
            </a:r>
          </a:p>
        </p:txBody>
      </p:sp>
      <p:sp>
        <p:nvSpPr>
          <p:cNvPr id="4" name="Content Placeholder 3">
            <a:extLst>
              <a:ext uri="{FF2B5EF4-FFF2-40B4-BE49-F238E27FC236}">
                <a16:creationId xmlns:a16="http://schemas.microsoft.com/office/drawing/2014/main" id="{4ED76E97-7863-B850-8B84-1C0EA639A79A}"/>
              </a:ext>
            </a:extLst>
          </p:cNvPr>
          <p:cNvSpPr>
            <a:spLocks noGrp="1"/>
          </p:cNvSpPr>
          <p:nvPr>
            <p:ph sz="half" idx="2"/>
          </p:nvPr>
        </p:nvSpPr>
        <p:spPr>
          <a:xfrm>
            <a:off x="4648200" y="1600201"/>
            <a:ext cx="4267200" cy="4525963"/>
          </a:xfrm>
        </p:spPr>
        <p:txBody>
          <a:bodyPr/>
          <a:lstStyle/>
          <a:p>
            <a:pPr algn="just"/>
            <a:r>
              <a:rPr lang="en-US" sz="2000" dirty="0"/>
              <a:t>Finish Water Transmission Main</a:t>
            </a:r>
          </a:p>
          <a:p>
            <a:pPr lvl="1" algn="just"/>
            <a:r>
              <a:rPr lang="en-US" sz="1600" dirty="0"/>
              <a:t>4.5 Miles of Water Main will extend from the Littleton/Boxborough Line into Boxborough to provide treated drinking water to the 11 public water systems (PWS) and abutters along the project route in Boxborough that are currently on private groundwater well with Chloride and PFAS concentrations above the MCL. </a:t>
            </a:r>
          </a:p>
          <a:p>
            <a:endParaRPr lang="en-US" dirty="0"/>
          </a:p>
        </p:txBody>
      </p:sp>
      <p:sp>
        <p:nvSpPr>
          <p:cNvPr id="5" name="TextBox 4">
            <a:extLst>
              <a:ext uri="{FF2B5EF4-FFF2-40B4-BE49-F238E27FC236}">
                <a16:creationId xmlns:a16="http://schemas.microsoft.com/office/drawing/2014/main" id="{72DEA640-100D-2C60-2A4F-459E0D12C17C}"/>
              </a:ext>
            </a:extLst>
          </p:cNvPr>
          <p:cNvSpPr txBox="1"/>
          <p:nvPr/>
        </p:nvSpPr>
        <p:spPr>
          <a:xfrm>
            <a:off x="427839" y="1103281"/>
            <a:ext cx="3092977"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Littleton</a:t>
            </a:r>
          </a:p>
        </p:txBody>
      </p:sp>
      <p:sp>
        <p:nvSpPr>
          <p:cNvPr id="6" name="TextBox 5">
            <a:extLst>
              <a:ext uri="{FF2B5EF4-FFF2-40B4-BE49-F238E27FC236}">
                <a16:creationId xmlns:a16="http://schemas.microsoft.com/office/drawing/2014/main" id="{A3532557-9A56-4777-5618-1EC6993D7D5B}"/>
              </a:ext>
            </a:extLst>
          </p:cNvPr>
          <p:cNvSpPr txBox="1"/>
          <p:nvPr/>
        </p:nvSpPr>
        <p:spPr>
          <a:xfrm>
            <a:off x="5029200" y="1041726"/>
            <a:ext cx="3092977"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Boxborough</a:t>
            </a:r>
          </a:p>
        </p:txBody>
      </p:sp>
    </p:spTree>
    <p:extLst>
      <p:ext uri="{BB962C8B-B14F-4D97-AF65-F5344CB8AC3E}">
        <p14:creationId xmlns:p14="http://schemas.microsoft.com/office/powerpoint/2010/main" val="2682776632"/>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Description</a:t>
            </a:r>
          </a:p>
        </p:txBody>
      </p:sp>
      <p:sp>
        <p:nvSpPr>
          <p:cNvPr id="3" name="Content Placeholder 2"/>
          <p:cNvSpPr>
            <a:spLocks noGrp="1"/>
          </p:cNvSpPr>
          <p:nvPr>
            <p:ph idx="1"/>
          </p:nvPr>
        </p:nvSpPr>
        <p:spPr>
          <a:xfrm>
            <a:off x="342900" y="1600200"/>
            <a:ext cx="8458200" cy="4525963"/>
          </a:xfrm>
        </p:spPr>
        <p:txBody>
          <a:bodyPr>
            <a:normAutofit/>
          </a:bodyPr>
          <a:lstStyle/>
          <a:p>
            <a:r>
              <a:rPr lang="en-US" dirty="0"/>
              <a:t>The project work in Littleton includes the construction of the water supply well (0.5 million gallons per day), access road to the well (1,200-foot ±), raw water main connecting the well to the new WTP, and replacement of the existing water main in Whitcomb Ave. </a:t>
            </a:r>
          </a:p>
        </p:txBody>
      </p:sp>
    </p:spTree>
    <p:extLst>
      <p:ext uri="{BB962C8B-B14F-4D97-AF65-F5344CB8AC3E}">
        <p14:creationId xmlns:p14="http://schemas.microsoft.com/office/powerpoint/2010/main" val="3333071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8C2E0D1-B693-41CA-68B6-2F9C2E7EE3C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79797" y="76200"/>
            <a:ext cx="7984406" cy="6126163"/>
          </a:xfrm>
        </p:spPr>
      </p:pic>
    </p:spTree>
    <p:extLst>
      <p:ext uri="{BB962C8B-B14F-4D97-AF65-F5344CB8AC3E}">
        <p14:creationId xmlns:p14="http://schemas.microsoft.com/office/powerpoint/2010/main" val="414941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FAADEB8-1B02-0A90-603A-A4F63555DF3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762000" y="152400"/>
            <a:ext cx="7819797" cy="5973763"/>
          </a:xfrm>
        </p:spPr>
      </p:pic>
    </p:spTree>
    <p:extLst>
      <p:ext uri="{BB962C8B-B14F-4D97-AF65-F5344CB8AC3E}">
        <p14:creationId xmlns:p14="http://schemas.microsoft.com/office/powerpoint/2010/main" val="4137918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F8A4-566C-7ED4-D208-884D1421BA0B}"/>
              </a:ext>
            </a:extLst>
          </p:cNvPr>
          <p:cNvSpPr>
            <a:spLocks noGrp="1"/>
          </p:cNvSpPr>
          <p:nvPr>
            <p:ph type="title"/>
          </p:nvPr>
        </p:nvSpPr>
        <p:spPr/>
        <p:txBody>
          <a:bodyPr/>
          <a:lstStyle/>
          <a:p>
            <a:r>
              <a:rPr lang="en-US" dirty="0"/>
              <a:t>Environmental Resource Areas </a:t>
            </a:r>
          </a:p>
        </p:txBody>
      </p:sp>
      <p:pic>
        <p:nvPicPr>
          <p:cNvPr id="4" name="Content Placeholder 3">
            <a:extLst>
              <a:ext uri="{FF2B5EF4-FFF2-40B4-BE49-F238E27FC236}">
                <a16:creationId xmlns:a16="http://schemas.microsoft.com/office/drawing/2014/main" id="{4EF53941-5D5B-8C3A-5C34-B09DE9D44F1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bwMode="auto">
          <a:xfrm>
            <a:off x="203200" y="1524000"/>
            <a:ext cx="4137442" cy="3168810"/>
          </a:xfrm>
          <a:prstGeom prst="rect">
            <a:avLst/>
          </a:prstGeom>
          <a:noFill/>
          <a:ln>
            <a:noFill/>
          </a:ln>
        </p:spPr>
      </p:pic>
      <p:sp>
        <p:nvSpPr>
          <p:cNvPr id="5" name="TextBox 4">
            <a:extLst>
              <a:ext uri="{FF2B5EF4-FFF2-40B4-BE49-F238E27FC236}">
                <a16:creationId xmlns:a16="http://schemas.microsoft.com/office/drawing/2014/main" id="{B93ED97A-1747-153A-EE8F-61B5D863AA74}"/>
              </a:ext>
            </a:extLst>
          </p:cNvPr>
          <p:cNvSpPr txBox="1"/>
          <p:nvPr/>
        </p:nvSpPr>
        <p:spPr>
          <a:xfrm>
            <a:off x="1143000" y="5029200"/>
            <a:ext cx="3276600" cy="369332"/>
          </a:xfrm>
          <a:prstGeom prst="rect">
            <a:avLst/>
          </a:prstGeom>
          <a:noFill/>
        </p:spPr>
        <p:txBody>
          <a:bodyPr wrap="square" rtlCol="0">
            <a:spAutoFit/>
          </a:bodyPr>
          <a:lstStyle/>
          <a:p>
            <a:pPr algn="ctr"/>
            <a:r>
              <a:rPr lang="en-US" dirty="0"/>
              <a:t>Bordering Vegetated Wetland A</a:t>
            </a:r>
          </a:p>
        </p:txBody>
      </p:sp>
      <p:sp>
        <p:nvSpPr>
          <p:cNvPr id="7" name="TextBox 6">
            <a:extLst>
              <a:ext uri="{FF2B5EF4-FFF2-40B4-BE49-F238E27FC236}">
                <a16:creationId xmlns:a16="http://schemas.microsoft.com/office/drawing/2014/main" id="{BE9AA832-EB03-EC25-B18F-3FE9D9A08342}"/>
              </a:ext>
            </a:extLst>
          </p:cNvPr>
          <p:cNvSpPr txBox="1"/>
          <p:nvPr/>
        </p:nvSpPr>
        <p:spPr>
          <a:xfrm>
            <a:off x="5029200" y="5105400"/>
            <a:ext cx="3733800" cy="369332"/>
          </a:xfrm>
          <a:prstGeom prst="rect">
            <a:avLst/>
          </a:prstGeom>
          <a:noFill/>
        </p:spPr>
        <p:txBody>
          <a:bodyPr wrap="square" rtlCol="0">
            <a:spAutoFit/>
          </a:bodyPr>
          <a:lstStyle/>
          <a:p>
            <a:pPr algn="ctr"/>
            <a:r>
              <a:rPr lang="en-US" dirty="0"/>
              <a:t>Bordering Vegetated Wetland D</a:t>
            </a:r>
          </a:p>
        </p:txBody>
      </p:sp>
      <p:pic>
        <p:nvPicPr>
          <p:cNvPr id="8" name="Picture 7">
            <a:extLst>
              <a:ext uri="{FF2B5EF4-FFF2-40B4-BE49-F238E27FC236}">
                <a16:creationId xmlns:a16="http://schemas.microsoft.com/office/drawing/2014/main" id="{D04AD147-92D4-65CE-669E-C3D44DAA924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724400" y="1524719"/>
            <a:ext cx="4216400" cy="3162300"/>
          </a:xfrm>
          <a:prstGeom prst="rect">
            <a:avLst/>
          </a:prstGeom>
        </p:spPr>
      </p:pic>
    </p:spTree>
    <p:extLst>
      <p:ext uri="{BB962C8B-B14F-4D97-AF65-F5344CB8AC3E}">
        <p14:creationId xmlns:p14="http://schemas.microsoft.com/office/powerpoint/2010/main" val="2062398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Impacts</a:t>
            </a:r>
          </a:p>
        </p:txBody>
      </p:sp>
      <p:graphicFrame>
        <p:nvGraphicFramePr>
          <p:cNvPr id="4" name="Table 4">
            <a:extLst>
              <a:ext uri="{FF2B5EF4-FFF2-40B4-BE49-F238E27FC236}">
                <a16:creationId xmlns:a16="http://schemas.microsoft.com/office/drawing/2014/main" id="{84A697EB-7A29-4E68-63E5-811EE65C0C43}"/>
              </a:ext>
            </a:extLst>
          </p:cNvPr>
          <p:cNvGraphicFramePr>
            <a:graphicFrameLocks noGrp="1"/>
          </p:cNvGraphicFramePr>
          <p:nvPr>
            <p:ph idx="1"/>
            <p:extLst>
              <p:ext uri="{D42A27DB-BD31-4B8C-83A1-F6EECF244321}">
                <p14:modId xmlns:p14="http://schemas.microsoft.com/office/powerpoint/2010/main" val="1130241705"/>
              </p:ext>
            </p:extLst>
          </p:nvPr>
        </p:nvGraphicFramePr>
        <p:xfrm>
          <a:off x="457200" y="1219200"/>
          <a:ext cx="8229600" cy="34036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4267086319"/>
                    </a:ext>
                  </a:extLst>
                </a:gridCol>
                <a:gridCol w="2743200">
                  <a:extLst>
                    <a:ext uri="{9D8B030D-6E8A-4147-A177-3AD203B41FA5}">
                      <a16:colId xmlns:a16="http://schemas.microsoft.com/office/drawing/2014/main" val="3444936591"/>
                    </a:ext>
                  </a:extLst>
                </a:gridCol>
                <a:gridCol w="2743200">
                  <a:extLst>
                    <a:ext uri="{9D8B030D-6E8A-4147-A177-3AD203B41FA5}">
                      <a16:colId xmlns:a16="http://schemas.microsoft.com/office/drawing/2014/main" val="3084046267"/>
                    </a:ext>
                  </a:extLst>
                </a:gridCol>
              </a:tblGrid>
              <a:tr h="370840">
                <a:tc>
                  <a:txBody>
                    <a:bodyPr/>
                    <a:lstStyle/>
                    <a:p>
                      <a:pPr algn="ctr"/>
                      <a:r>
                        <a:rPr lang="en-US" dirty="0"/>
                        <a:t>Resource Area</a:t>
                      </a:r>
                    </a:p>
                  </a:txBody>
                  <a:tcPr/>
                </a:tc>
                <a:tc>
                  <a:txBody>
                    <a:bodyPr/>
                    <a:lstStyle/>
                    <a:p>
                      <a:r>
                        <a:rPr lang="en-US" dirty="0"/>
                        <a:t>Temporary Impact (sf)</a:t>
                      </a:r>
                    </a:p>
                  </a:txBody>
                  <a:tcPr/>
                </a:tc>
                <a:tc>
                  <a:txBody>
                    <a:bodyPr/>
                    <a:lstStyle/>
                    <a:p>
                      <a:r>
                        <a:rPr lang="en-US" dirty="0"/>
                        <a:t>Permanent Impact (sf)</a:t>
                      </a:r>
                    </a:p>
                  </a:txBody>
                  <a:tcPr/>
                </a:tc>
                <a:extLst>
                  <a:ext uri="{0D108BD9-81ED-4DB2-BD59-A6C34878D82A}">
                    <a16:rowId xmlns:a16="http://schemas.microsoft.com/office/drawing/2014/main" val="4239321474"/>
                  </a:ext>
                </a:extLst>
              </a:tr>
              <a:tr h="370840">
                <a:tc>
                  <a:txBody>
                    <a:bodyPr/>
                    <a:lstStyle/>
                    <a:p>
                      <a:pPr algn="ctr"/>
                      <a:r>
                        <a:rPr lang="en-US" dirty="0"/>
                        <a:t>Bordering Vegetated Wetlands </a:t>
                      </a:r>
                    </a:p>
                  </a:txBody>
                  <a:tcPr/>
                </a:tc>
                <a:tc>
                  <a:txBody>
                    <a:bodyPr/>
                    <a:lstStyle/>
                    <a:p>
                      <a:pPr algn="ctr"/>
                      <a:r>
                        <a:rPr lang="en-US" dirty="0"/>
                        <a:t>0</a:t>
                      </a:r>
                    </a:p>
                  </a:txBody>
                  <a:tcPr anchor="ctr"/>
                </a:tc>
                <a:tc>
                  <a:txBody>
                    <a:bodyPr/>
                    <a:lstStyle/>
                    <a:p>
                      <a:pPr algn="ctr"/>
                      <a:r>
                        <a:rPr lang="en-US" dirty="0"/>
                        <a:t>0 </a:t>
                      </a:r>
                    </a:p>
                  </a:txBody>
                  <a:tcPr anchor="ctr"/>
                </a:tc>
                <a:extLst>
                  <a:ext uri="{0D108BD9-81ED-4DB2-BD59-A6C34878D82A}">
                    <a16:rowId xmlns:a16="http://schemas.microsoft.com/office/drawing/2014/main" val="2354398989"/>
                  </a:ext>
                </a:extLst>
              </a:tr>
              <a:tr h="370840">
                <a:tc>
                  <a:txBody>
                    <a:bodyPr/>
                    <a:lstStyle/>
                    <a:p>
                      <a:pPr algn="ctr"/>
                      <a:r>
                        <a:rPr lang="en-US" dirty="0"/>
                        <a:t>Isolated Vegetated Wetlands</a:t>
                      </a:r>
                    </a:p>
                  </a:txBody>
                  <a:tcPr/>
                </a:tc>
                <a:tc>
                  <a:txBody>
                    <a:bodyPr/>
                    <a:lstStyle/>
                    <a:p>
                      <a:pPr algn="ctr"/>
                      <a:r>
                        <a:rPr lang="en-US" dirty="0"/>
                        <a:t>0</a:t>
                      </a:r>
                    </a:p>
                  </a:txBody>
                  <a:tcPr anchor="ctr"/>
                </a:tc>
                <a:tc>
                  <a:txBody>
                    <a:bodyPr/>
                    <a:lstStyle/>
                    <a:p>
                      <a:pPr algn="ctr"/>
                      <a:r>
                        <a:rPr lang="en-US" dirty="0"/>
                        <a:t>0</a:t>
                      </a:r>
                    </a:p>
                  </a:txBody>
                  <a:tcPr anchor="ctr"/>
                </a:tc>
                <a:extLst>
                  <a:ext uri="{0D108BD9-81ED-4DB2-BD59-A6C34878D82A}">
                    <a16:rowId xmlns:a16="http://schemas.microsoft.com/office/drawing/2014/main" val="1379821069"/>
                  </a:ext>
                </a:extLst>
              </a:tr>
              <a:tr h="370840">
                <a:tc>
                  <a:txBody>
                    <a:bodyPr/>
                    <a:lstStyle/>
                    <a:p>
                      <a:pPr algn="ctr"/>
                      <a:r>
                        <a:rPr lang="en-US" dirty="0"/>
                        <a:t>Bordering Land Subject to Flooding</a:t>
                      </a:r>
                    </a:p>
                  </a:txBody>
                  <a:tcPr/>
                </a:tc>
                <a:tc>
                  <a:txBody>
                    <a:bodyPr/>
                    <a:lstStyle/>
                    <a:p>
                      <a:pPr algn="ctr"/>
                      <a:r>
                        <a:rPr lang="en-US" dirty="0"/>
                        <a:t>7,700</a:t>
                      </a:r>
                    </a:p>
                  </a:txBody>
                  <a:tcPr anchor="ctr"/>
                </a:tc>
                <a:tc>
                  <a:txBody>
                    <a:bodyPr/>
                    <a:lstStyle/>
                    <a:p>
                      <a:pPr algn="ctr"/>
                      <a:r>
                        <a:rPr lang="en-US" dirty="0"/>
                        <a:t>2,512</a:t>
                      </a:r>
                    </a:p>
                  </a:txBody>
                  <a:tcPr anchor="ctr"/>
                </a:tc>
                <a:extLst>
                  <a:ext uri="{0D108BD9-81ED-4DB2-BD59-A6C34878D82A}">
                    <a16:rowId xmlns:a16="http://schemas.microsoft.com/office/drawing/2014/main" val="1743967597"/>
                  </a:ext>
                </a:extLst>
              </a:tr>
              <a:tr h="370840">
                <a:tc>
                  <a:txBody>
                    <a:bodyPr/>
                    <a:lstStyle/>
                    <a:p>
                      <a:pPr algn="ctr"/>
                      <a:r>
                        <a:rPr lang="en-US" dirty="0"/>
                        <a:t>Riverfront Area</a:t>
                      </a:r>
                    </a:p>
                  </a:txBody>
                  <a:tcPr/>
                </a:tc>
                <a:tc>
                  <a:txBody>
                    <a:bodyPr/>
                    <a:lstStyle/>
                    <a:p>
                      <a:pPr algn="ctr"/>
                      <a:r>
                        <a:rPr lang="en-US" dirty="0"/>
                        <a:t>12,643</a:t>
                      </a:r>
                    </a:p>
                  </a:txBody>
                  <a:tcPr anchor="ctr"/>
                </a:tc>
                <a:tc>
                  <a:txBody>
                    <a:bodyPr/>
                    <a:lstStyle/>
                    <a:p>
                      <a:pPr algn="ctr"/>
                      <a:r>
                        <a:rPr lang="en-US" dirty="0"/>
                        <a:t>0</a:t>
                      </a:r>
                    </a:p>
                  </a:txBody>
                  <a:tcPr anchor="ctr"/>
                </a:tc>
                <a:extLst>
                  <a:ext uri="{0D108BD9-81ED-4DB2-BD59-A6C34878D82A}">
                    <a16:rowId xmlns:a16="http://schemas.microsoft.com/office/drawing/2014/main" val="1918957140"/>
                  </a:ext>
                </a:extLst>
              </a:tr>
              <a:tr h="370840">
                <a:tc>
                  <a:txBody>
                    <a:bodyPr/>
                    <a:lstStyle/>
                    <a:p>
                      <a:pPr algn="ctr"/>
                      <a:r>
                        <a:rPr lang="en-US" dirty="0"/>
                        <a:t>Bank</a:t>
                      </a:r>
                    </a:p>
                  </a:txBody>
                  <a:tcPr/>
                </a:tc>
                <a:tc>
                  <a:txBody>
                    <a:bodyPr/>
                    <a:lstStyle/>
                    <a:p>
                      <a:pPr algn="ctr"/>
                      <a:r>
                        <a:rPr lang="en-US" dirty="0"/>
                        <a:t>0</a:t>
                      </a:r>
                    </a:p>
                  </a:txBody>
                  <a:tcPr anchor="ctr"/>
                </a:tc>
                <a:tc>
                  <a:txBody>
                    <a:bodyPr/>
                    <a:lstStyle/>
                    <a:p>
                      <a:pPr algn="ctr"/>
                      <a:r>
                        <a:rPr lang="en-US" dirty="0"/>
                        <a:t>0</a:t>
                      </a:r>
                    </a:p>
                  </a:txBody>
                  <a:tcPr anchor="ctr"/>
                </a:tc>
                <a:extLst>
                  <a:ext uri="{0D108BD9-81ED-4DB2-BD59-A6C34878D82A}">
                    <a16:rowId xmlns:a16="http://schemas.microsoft.com/office/drawing/2014/main" val="3801861277"/>
                  </a:ext>
                </a:extLst>
              </a:tr>
              <a:tr h="370840">
                <a:tc>
                  <a:txBody>
                    <a:bodyPr/>
                    <a:lstStyle/>
                    <a:p>
                      <a:pPr algn="ctr"/>
                      <a:r>
                        <a:rPr lang="en-US" dirty="0"/>
                        <a:t>100’ Wetlands Buffer Zone</a:t>
                      </a:r>
                    </a:p>
                  </a:txBody>
                  <a:tcPr/>
                </a:tc>
                <a:tc>
                  <a:txBody>
                    <a:bodyPr/>
                    <a:lstStyle/>
                    <a:p>
                      <a:pPr algn="ctr"/>
                      <a:r>
                        <a:rPr lang="en-US" dirty="0"/>
                        <a:t>23,177</a:t>
                      </a:r>
                    </a:p>
                  </a:txBody>
                  <a:tcPr anchor="ctr"/>
                </a:tc>
                <a:tc>
                  <a:txBody>
                    <a:bodyPr/>
                    <a:lstStyle/>
                    <a:p>
                      <a:pPr algn="ctr"/>
                      <a:r>
                        <a:rPr lang="en-US" dirty="0"/>
                        <a:t>35,754</a:t>
                      </a:r>
                    </a:p>
                  </a:txBody>
                  <a:tcPr anchor="ctr"/>
                </a:tc>
                <a:extLst>
                  <a:ext uri="{0D108BD9-81ED-4DB2-BD59-A6C34878D82A}">
                    <a16:rowId xmlns:a16="http://schemas.microsoft.com/office/drawing/2014/main" val="658154182"/>
                  </a:ext>
                </a:extLst>
              </a:tr>
            </a:tbl>
          </a:graphicData>
        </a:graphic>
      </p:graphicFrame>
      <p:sp>
        <p:nvSpPr>
          <p:cNvPr id="5" name="TextBox 4">
            <a:extLst>
              <a:ext uri="{FF2B5EF4-FFF2-40B4-BE49-F238E27FC236}">
                <a16:creationId xmlns:a16="http://schemas.microsoft.com/office/drawing/2014/main" id="{C6394AC2-CD9D-D24A-93AB-A16D5E5F33D0}"/>
              </a:ext>
            </a:extLst>
          </p:cNvPr>
          <p:cNvSpPr txBox="1"/>
          <p:nvPr/>
        </p:nvSpPr>
        <p:spPr>
          <a:xfrm>
            <a:off x="533400" y="5229144"/>
            <a:ext cx="8229600" cy="861774"/>
          </a:xfrm>
          <a:prstGeom prst="rect">
            <a:avLst/>
          </a:prstGeom>
          <a:noFill/>
        </p:spPr>
        <p:txBody>
          <a:bodyPr wrap="square" rtlCol="0">
            <a:spAutoFit/>
          </a:bodyPr>
          <a:lstStyle/>
          <a:p>
            <a:r>
              <a:rPr lang="en-US" sz="1600" dirty="0"/>
              <a:t>Erosion controls will be used for the duration of the project including silt fence, catch basin protection, and compost filter tubes.</a:t>
            </a:r>
          </a:p>
          <a:p>
            <a:endParaRPr lang="en-US" dirty="0"/>
          </a:p>
        </p:txBody>
      </p:sp>
    </p:spTree>
    <p:extLst>
      <p:ext uri="{BB962C8B-B14F-4D97-AF65-F5344CB8AC3E}">
        <p14:creationId xmlns:p14="http://schemas.microsoft.com/office/powerpoint/2010/main" val="2935183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7A9A-E64C-39D5-825E-69226F686AE1}"/>
              </a:ext>
            </a:extLst>
          </p:cNvPr>
          <p:cNvSpPr>
            <a:spLocks noGrp="1"/>
          </p:cNvSpPr>
          <p:nvPr>
            <p:ph type="title"/>
          </p:nvPr>
        </p:nvSpPr>
        <p:spPr/>
        <p:txBody>
          <a:bodyPr/>
          <a:lstStyle/>
          <a:p>
            <a:r>
              <a:rPr lang="en-US" dirty="0"/>
              <a:t>Environmental Impacts </a:t>
            </a:r>
          </a:p>
        </p:txBody>
      </p:sp>
      <p:graphicFrame>
        <p:nvGraphicFramePr>
          <p:cNvPr id="4" name="Table 4">
            <a:extLst>
              <a:ext uri="{FF2B5EF4-FFF2-40B4-BE49-F238E27FC236}">
                <a16:creationId xmlns:a16="http://schemas.microsoft.com/office/drawing/2014/main" id="{DB08A797-61A1-59CC-349A-55FC97A9C6FA}"/>
              </a:ext>
            </a:extLst>
          </p:cNvPr>
          <p:cNvGraphicFramePr>
            <a:graphicFrameLocks noGrp="1"/>
          </p:cNvGraphicFramePr>
          <p:nvPr>
            <p:ph idx="1"/>
            <p:extLst>
              <p:ext uri="{D42A27DB-BD31-4B8C-83A1-F6EECF244321}">
                <p14:modId xmlns:p14="http://schemas.microsoft.com/office/powerpoint/2010/main" val="1595551495"/>
              </p:ext>
            </p:extLst>
          </p:nvPr>
        </p:nvGraphicFramePr>
        <p:xfrm>
          <a:off x="457200" y="1600200"/>
          <a:ext cx="8229600" cy="12801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881970619"/>
                    </a:ext>
                  </a:extLst>
                </a:gridCol>
                <a:gridCol w="2743200">
                  <a:extLst>
                    <a:ext uri="{9D8B030D-6E8A-4147-A177-3AD203B41FA5}">
                      <a16:colId xmlns:a16="http://schemas.microsoft.com/office/drawing/2014/main" val="3245241045"/>
                    </a:ext>
                  </a:extLst>
                </a:gridCol>
                <a:gridCol w="2743200">
                  <a:extLst>
                    <a:ext uri="{9D8B030D-6E8A-4147-A177-3AD203B41FA5}">
                      <a16:colId xmlns:a16="http://schemas.microsoft.com/office/drawing/2014/main" val="2700443840"/>
                    </a:ext>
                  </a:extLst>
                </a:gridCol>
              </a:tblGrid>
              <a:tr h="370840">
                <a:tc>
                  <a:txBody>
                    <a:bodyPr/>
                    <a:lstStyle/>
                    <a:p>
                      <a:pPr algn="ctr"/>
                      <a:r>
                        <a:rPr lang="en-US" dirty="0"/>
                        <a:t>Resource Area</a:t>
                      </a:r>
                    </a:p>
                  </a:txBody>
                  <a:tcPr/>
                </a:tc>
                <a:tc>
                  <a:txBody>
                    <a:bodyPr/>
                    <a:lstStyle/>
                    <a:p>
                      <a:pPr algn="ctr"/>
                      <a:r>
                        <a:rPr lang="en-US" dirty="0"/>
                        <a:t>Cubic Flood Storage Feet Lost</a:t>
                      </a:r>
                    </a:p>
                  </a:txBody>
                  <a:tcPr/>
                </a:tc>
                <a:tc>
                  <a:txBody>
                    <a:bodyPr/>
                    <a:lstStyle/>
                    <a:p>
                      <a:pPr algn="ctr"/>
                      <a:r>
                        <a:rPr lang="en-US" dirty="0"/>
                        <a:t>Cubic Feet Replaced</a:t>
                      </a:r>
                    </a:p>
                  </a:txBody>
                  <a:tcPr/>
                </a:tc>
                <a:extLst>
                  <a:ext uri="{0D108BD9-81ED-4DB2-BD59-A6C34878D82A}">
                    <a16:rowId xmlns:a16="http://schemas.microsoft.com/office/drawing/2014/main" val="2524042248"/>
                  </a:ext>
                </a:extLst>
              </a:tr>
              <a:tr h="370840">
                <a:tc>
                  <a:txBody>
                    <a:bodyPr/>
                    <a:lstStyle/>
                    <a:p>
                      <a:r>
                        <a:rPr lang="en-US" dirty="0"/>
                        <a:t>Bordering Land Subject to Flooding</a:t>
                      </a:r>
                    </a:p>
                  </a:txBody>
                  <a:tcPr/>
                </a:tc>
                <a:tc>
                  <a:txBody>
                    <a:bodyPr/>
                    <a:lstStyle/>
                    <a:p>
                      <a:pPr algn="ctr"/>
                      <a:r>
                        <a:rPr lang="en-US" dirty="0"/>
                        <a:t>13.8</a:t>
                      </a:r>
                    </a:p>
                  </a:txBody>
                  <a:tcPr/>
                </a:tc>
                <a:tc>
                  <a:txBody>
                    <a:bodyPr/>
                    <a:lstStyle/>
                    <a:p>
                      <a:pPr algn="ctr"/>
                      <a:r>
                        <a:rPr lang="en-US" dirty="0"/>
                        <a:t>352</a:t>
                      </a:r>
                    </a:p>
                  </a:txBody>
                  <a:tcPr/>
                </a:tc>
                <a:extLst>
                  <a:ext uri="{0D108BD9-81ED-4DB2-BD59-A6C34878D82A}">
                    <a16:rowId xmlns:a16="http://schemas.microsoft.com/office/drawing/2014/main" val="3135790989"/>
                  </a:ext>
                </a:extLst>
              </a:tr>
            </a:tbl>
          </a:graphicData>
        </a:graphic>
      </p:graphicFrame>
    </p:spTree>
    <p:extLst>
      <p:ext uri="{BB962C8B-B14F-4D97-AF65-F5344CB8AC3E}">
        <p14:creationId xmlns:p14="http://schemas.microsoft.com/office/powerpoint/2010/main" val="2996719614"/>
      </p:ext>
    </p:extLst>
  </p:cSld>
  <p:clrMapOvr>
    <a:masterClrMapping/>
  </p:clrMapOvr>
</p:sld>
</file>

<file path=ppt/theme/theme1.xml><?xml version="1.0" encoding="utf-8"?>
<a:theme xmlns:a="http://schemas.openxmlformats.org/drawingml/2006/main" name="2017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WST2016-07-27 STD WHITE PP (ANIMATED)</Template>
  <TotalTime>1670</TotalTime>
  <Words>368</Words>
  <Application>Microsoft Office PowerPoint</Application>
  <PresentationFormat>On-screen Show (4:3)</PresentationFormat>
  <Paragraphs>55</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2017d</vt:lpstr>
      <vt:lpstr>BOXBOROUGH-LITTLETON WATER LINE EXTENSION PROJECT</vt:lpstr>
      <vt:lpstr>Background</vt:lpstr>
      <vt:lpstr>Proposed Work</vt:lpstr>
      <vt:lpstr>Site Description</vt:lpstr>
      <vt:lpstr>PowerPoint Presentation</vt:lpstr>
      <vt:lpstr>PowerPoint Presentation</vt:lpstr>
      <vt:lpstr>Environmental Resource Areas </vt:lpstr>
      <vt:lpstr>Environmental Impacts</vt:lpstr>
      <vt:lpstr>Environmental Impacts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Gaspar, Alexandra</dc:creator>
  <cp:lastModifiedBy>Foulds, Jordan</cp:lastModifiedBy>
  <cp:revision>31</cp:revision>
  <dcterms:created xsi:type="dcterms:W3CDTF">2023-08-03T15:24:46Z</dcterms:created>
  <dcterms:modified xsi:type="dcterms:W3CDTF">2023-11-14T13:15:41Z</dcterms:modified>
</cp:coreProperties>
</file>